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8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6" r:id="rId20"/>
    <p:sldId id="278" r:id="rId21"/>
    <p:sldId id="279" r:id="rId22"/>
  </p:sldIdLst>
  <p:sldSz cx="14630400" cy="8229600"/>
  <p:notesSz cx="8229600" cy="14630400"/>
  <p:embeddedFontLst>
    <p:embeddedFont>
      <p:font typeface="Open Sans" panose="020B0606030504020204" pitchFamily="34" charset="0"/>
      <p:regular r:id="rId24"/>
    </p:embeddedFont>
    <p:embeddedFont>
      <p:font typeface="Open Sans Bold" panose="020B0806030504020204" charset="0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1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mer\Documents\LLM%20Philosophy\results\OT%20not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mer\Documents\LLM%20Philosophy\results\OT%20notes%20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mer\Documents\LLM%20Philosophy\results\OT%20notes%20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mer\Documents\LLM%20Philosophy\results\stdful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Text</a:t>
            </a:r>
            <a:r>
              <a:rPr lang="en-US" baseline="0"/>
              <a:t> Embedding D</a:t>
            </a:r>
            <a:r>
              <a:rPr lang="en-US"/>
              <a:t>istance from Ancient Philosophy</a:t>
            </a:r>
          </a:p>
        </c:rich>
      </c:tx>
      <c:layout>
        <c:manualLayout>
          <c:xMode val="edge"/>
          <c:yMode val="edge"/>
          <c:x val="0.21186789151356078"/>
          <c:y val="4.62962962962962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squared cross distance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Sheet1!$B$2:$M$2</c:f>
              <c:numCache>
                <c:formatCode>General</c:formatCode>
                <c:ptCount val="12"/>
                <c:pt idx="0">
                  <c:v>4.7913980000000002E-2</c:v>
                </c:pt>
                <c:pt idx="1">
                  <c:v>4.8516879999999998E-2</c:v>
                </c:pt>
                <c:pt idx="2">
                  <c:v>6.1523019999999998E-2</c:v>
                </c:pt>
                <c:pt idx="3">
                  <c:v>5.8651080000000001E-2</c:v>
                </c:pt>
                <c:pt idx="4">
                  <c:v>5.4615370000000003E-2</c:v>
                </c:pt>
                <c:pt idx="5">
                  <c:v>5.7061260000000003E-2</c:v>
                </c:pt>
                <c:pt idx="6">
                  <c:v>5.9714990000000003E-2</c:v>
                </c:pt>
                <c:pt idx="7">
                  <c:v>6.3396629999999995E-2</c:v>
                </c:pt>
                <c:pt idx="8">
                  <c:v>6.3377379999999997E-2</c:v>
                </c:pt>
                <c:pt idx="9">
                  <c:v>6.2214680000000001E-2</c:v>
                </c:pt>
                <c:pt idx="10">
                  <c:v>6.9706219999999999E-2</c:v>
                </c:pt>
                <c:pt idx="11">
                  <c:v>6.9247279999999994E-2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9A6-46FA-A735-8C79644D6413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squared Wasserstein-2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Sheet1!$B$3:$M$3</c:f>
              <c:numCache>
                <c:formatCode>General</c:formatCode>
                <c:ptCount val="12"/>
                <c:pt idx="0">
                  <c:v>0</c:v>
                </c:pt>
                <c:pt idx="1">
                  <c:v>2.6053670000000001E-2</c:v>
                </c:pt>
                <c:pt idx="2">
                  <c:v>3.2535340000000003E-2</c:v>
                </c:pt>
                <c:pt idx="3">
                  <c:v>3.4655520000000002E-2</c:v>
                </c:pt>
                <c:pt idx="4">
                  <c:v>3.1223600000000001E-2</c:v>
                </c:pt>
                <c:pt idx="5">
                  <c:v>3.1195549999999999E-2</c:v>
                </c:pt>
                <c:pt idx="6">
                  <c:v>3.2966009999999997E-2</c:v>
                </c:pt>
                <c:pt idx="7">
                  <c:v>4.0907430000000002E-2</c:v>
                </c:pt>
                <c:pt idx="8">
                  <c:v>3.2037879999999998E-2</c:v>
                </c:pt>
                <c:pt idx="9">
                  <c:v>3.4950269999999999E-2</c:v>
                </c:pt>
                <c:pt idx="10">
                  <c:v>3.9929369999999999E-2</c:v>
                </c:pt>
                <c:pt idx="11">
                  <c:v>3.9335969999999998E-2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9A6-46FA-A735-8C79644D64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4413727"/>
        <c:axId val="503644543"/>
      </c:lineChart>
      <c:catAx>
        <c:axId val="284413727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644543"/>
        <c:crosses val="autoZero"/>
        <c:auto val="1"/>
        <c:lblAlgn val="ctr"/>
        <c:lblOffset val="100"/>
        <c:noMultiLvlLbl val="0"/>
      </c:catAx>
      <c:valAx>
        <c:axId val="503644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4137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Optimal</a:t>
            </a:r>
            <a:r>
              <a:rPr lang="en-US" baseline="0"/>
              <a:t> Transport</a:t>
            </a:r>
            <a:r>
              <a:rPr lang="en-US"/>
              <a:t> Distance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OT Distance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7B0-41D9-9956-1A0A5E4E9AC6}"/>
              </c:ext>
            </c:extLst>
          </c:dPt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7B0-41D9-9956-1A0A5E4E9AC6}"/>
              </c:ext>
            </c:extLst>
          </c:dPt>
          <c:cat>
            <c:strRef>
              <c:f>Sheet2!$A$2:$A$20</c:f>
              <c:strCache>
                <c:ptCount val="19"/>
                <c:pt idx="0">
                  <c:v>'Analytic Philosophy'</c:v>
                </c:pt>
                <c:pt idx="1">
                  <c:v> 'Continental'</c:v>
                </c:pt>
                <c:pt idx="2">
                  <c:v> 'Eastern Philosophy'</c:v>
                </c:pt>
                <c:pt idx="3">
                  <c:v> 'Empiricism'</c:v>
                </c:pt>
                <c:pt idx="4">
                  <c:v> 'Epicurean'</c:v>
                </c:pt>
                <c:pt idx="5">
                  <c:v> 'Epistomology'</c:v>
                </c:pt>
                <c:pt idx="6">
                  <c:v> 'Ethics'</c:v>
                </c:pt>
                <c:pt idx="7">
                  <c:v> 'History of Philosophy'</c:v>
                </c:pt>
                <c:pt idx="8">
                  <c:v> 'Logic'</c:v>
                </c:pt>
                <c:pt idx="9">
                  <c:v> 'Love and Friendship'</c:v>
                </c:pt>
                <c:pt idx="10">
                  <c:v> 'Metaphysics'</c:v>
                </c:pt>
                <c:pt idx="11">
                  <c:v> 'Philosophy of the Arts'</c:v>
                </c:pt>
                <c:pt idx="12">
                  <c:v> 'Political Philosophy'</c:v>
                </c:pt>
                <c:pt idx="13">
                  <c:v> 'Pragmatism'</c:v>
                </c:pt>
                <c:pt idx="14">
                  <c:v> 'Pre-Existentialism'</c:v>
                </c:pt>
                <c:pt idx="15">
                  <c:v> 'Psychology'</c:v>
                </c:pt>
                <c:pt idx="16">
                  <c:v> 'Stoicism'</c:v>
                </c:pt>
                <c:pt idx="17">
                  <c:v> 'Transcendentalism'</c:v>
                </c:pt>
                <c:pt idx="18">
                  <c:v> 'Western Religion'</c:v>
                </c:pt>
              </c:strCache>
            </c:strRef>
          </c:cat>
          <c:val>
            <c:numRef>
              <c:f>Sheet2!$B$2:$B$20</c:f>
              <c:numCache>
                <c:formatCode>General</c:formatCode>
                <c:ptCount val="19"/>
                <c:pt idx="0">
                  <c:v>4.8993120000000001E-2</c:v>
                </c:pt>
                <c:pt idx="1">
                  <c:v>4.3415620000000002E-2</c:v>
                </c:pt>
                <c:pt idx="2">
                  <c:v>3.990635E-2</c:v>
                </c:pt>
                <c:pt idx="3">
                  <c:v>3.3125139999999997E-2</c:v>
                </c:pt>
                <c:pt idx="4">
                  <c:v>6.8892949999999994E-2</c:v>
                </c:pt>
                <c:pt idx="5">
                  <c:v>2.681443E-2</c:v>
                </c:pt>
                <c:pt idx="6">
                  <c:v>2.4091350000000001E-2</c:v>
                </c:pt>
                <c:pt idx="7">
                  <c:v>2.6696609999999999E-2</c:v>
                </c:pt>
                <c:pt idx="8">
                  <c:v>3.7173970000000001E-2</c:v>
                </c:pt>
                <c:pt idx="9">
                  <c:v>2.5414909999999999E-2</c:v>
                </c:pt>
                <c:pt idx="10">
                  <c:v>3.1365150000000001E-2</c:v>
                </c:pt>
                <c:pt idx="11">
                  <c:v>3.1831110000000003E-2</c:v>
                </c:pt>
                <c:pt idx="12">
                  <c:v>2.4349450000000002E-2</c:v>
                </c:pt>
                <c:pt idx="13">
                  <c:v>3.937852E-2</c:v>
                </c:pt>
                <c:pt idx="14">
                  <c:v>2.9342400000000001E-2</c:v>
                </c:pt>
                <c:pt idx="15">
                  <c:v>4.4796599999999999E-2</c:v>
                </c:pt>
                <c:pt idx="16">
                  <c:v>2.6290939999999999E-2</c:v>
                </c:pt>
                <c:pt idx="17">
                  <c:v>3.645748E-2</c:v>
                </c:pt>
                <c:pt idx="18">
                  <c:v>3.5032189999999998E-2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7B0-41D9-9956-1A0A5E4E9A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03529408"/>
        <c:axId val="1203522208"/>
      </c:barChart>
      <c:catAx>
        <c:axId val="1203529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3522208"/>
        <c:crosses val="autoZero"/>
        <c:auto val="1"/>
        <c:lblAlgn val="ctr"/>
        <c:lblOffset val="100"/>
        <c:noMultiLvlLbl val="0"/>
      </c:catAx>
      <c:valAx>
        <c:axId val="1203522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352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Sheet2!$B$23</c:f>
              <c:strCache>
                <c:ptCount val="1"/>
                <c:pt idx="0">
                  <c:v>Cross distance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261-4A75-A92E-EAF572241B51}"/>
              </c:ext>
            </c:extLst>
          </c:dPt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261-4A75-A92E-EAF572241B51}"/>
              </c:ext>
            </c:extLst>
          </c:dPt>
          <c:cat>
            <c:strRef>
              <c:f>Sheet2!$A$24:$A$42</c:f>
              <c:strCache>
                <c:ptCount val="19"/>
                <c:pt idx="0">
                  <c:v>'Analytic Philosophy'</c:v>
                </c:pt>
                <c:pt idx="1">
                  <c:v> 'Continental'</c:v>
                </c:pt>
                <c:pt idx="2">
                  <c:v> 'Eastern Philosophy'</c:v>
                </c:pt>
                <c:pt idx="3">
                  <c:v> 'Empiricism'</c:v>
                </c:pt>
                <c:pt idx="4">
                  <c:v> 'Epicurean'</c:v>
                </c:pt>
                <c:pt idx="5">
                  <c:v> 'Epistomology'</c:v>
                </c:pt>
                <c:pt idx="6">
                  <c:v> 'Ethics'</c:v>
                </c:pt>
                <c:pt idx="7">
                  <c:v> 'History of Philosophy'</c:v>
                </c:pt>
                <c:pt idx="8">
                  <c:v> 'Logic'</c:v>
                </c:pt>
                <c:pt idx="9">
                  <c:v> 'Love and Friendship'</c:v>
                </c:pt>
                <c:pt idx="10">
                  <c:v> 'Metaphysics'</c:v>
                </c:pt>
                <c:pt idx="11">
                  <c:v> 'Philosophy of the Arts'</c:v>
                </c:pt>
                <c:pt idx="12">
                  <c:v> 'Political Philosophy'</c:v>
                </c:pt>
                <c:pt idx="13">
                  <c:v> 'Pragmatism'</c:v>
                </c:pt>
                <c:pt idx="14">
                  <c:v> 'Pre-Existentialism'</c:v>
                </c:pt>
                <c:pt idx="15">
                  <c:v> 'Psychology'</c:v>
                </c:pt>
                <c:pt idx="16">
                  <c:v> 'Stoicism'</c:v>
                </c:pt>
                <c:pt idx="17">
                  <c:v> 'Transcendentalism'</c:v>
                </c:pt>
                <c:pt idx="18">
                  <c:v> 'Western Religion'</c:v>
                </c:pt>
              </c:strCache>
            </c:strRef>
          </c:cat>
          <c:val>
            <c:numRef>
              <c:f>Sheet2!$B$24:$B$42</c:f>
              <c:numCache>
                <c:formatCode>General</c:formatCode>
                <c:ptCount val="19"/>
                <c:pt idx="0">
                  <c:v>6.9383379999999995E-2</c:v>
                </c:pt>
                <c:pt idx="1">
                  <c:v>7.1153250000000001E-2</c:v>
                </c:pt>
                <c:pt idx="2">
                  <c:v>6.4562060000000004E-2</c:v>
                </c:pt>
                <c:pt idx="3">
                  <c:v>5.6982650000000003E-2</c:v>
                </c:pt>
                <c:pt idx="4">
                  <c:v>7.9371259999999999E-2</c:v>
                </c:pt>
                <c:pt idx="5">
                  <c:v>5.0816439999999997E-2</c:v>
                </c:pt>
                <c:pt idx="6">
                  <c:v>5.2668010000000001E-2</c:v>
                </c:pt>
                <c:pt idx="7">
                  <c:v>4.7981790000000003E-2</c:v>
                </c:pt>
                <c:pt idx="8">
                  <c:v>5.5647460000000003E-2</c:v>
                </c:pt>
                <c:pt idx="9">
                  <c:v>4.1704020000000001E-2</c:v>
                </c:pt>
                <c:pt idx="10">
                  <c:v>5.8708049999999998E-2</c:v>
                </c:pt>
                <c:pt idx="11">
                  <c:v>5.8621840000000001E-2</c:v>
                </c:pt>
                <c:pt idx="12">
                  <c:v>5.5349950000000002E-2</c:v>
                </c:pt>
                <c:pt idx="13">
                  <c:v>6.0460359999999998E-2</c:v>
                </c:pt>
                <c:pt idx="14">
                  <c:v>5.1342140000000001E-2</c:v>
                </c:pt>
                <c:pt idx="15">
                  <c:v>7.0491769999999995E-2</c:v>
                </c:pt>
                <c:pt idx="16">
                  <c:v>4.6975950000000002E-2</c:v>
                </c:pt>
                <c:pt idx="17">
                  <c:v>5.4086479999999999E-2</c:v>
                </c:pt>
                <c:pt idx="18">
                  <c:v>6.4528630000000003E-2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261-4A75-A92E-EAF572241B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8538112"/>
        <c:axId val="1198527072"/>
      </c:barChart>
      <c:catAx>
        <c:axId val="1198538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8527072"/>
        <c:crosses val="autoZero"/>
        <c:auto val="1"/>
        <c:lblAlgn val="ctr"/>
        <c:lblOffset val="100"/>
        <c:noMultiLvlLbl val="0"/>
      </c:catAx>
      <c:valAx>
        <c:axId val="1198527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8538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Sepecialization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stdtest3!$AU$1:$AU$12</c:f>
              <c:numCache>
                <c:formatCode>General</c:formatCode>
                <c:ptCount val="12"/>
                <c:pt idx="0">
                  <c:v>5.0440956154912939E-2</c:v>
                </c:pt>
                <c:pt idx="1">
                  <c:v>5.0699797118631706E-2</c:v>
                </c:pt>
                <c:pt idx="2">
                  <c:v>4.9771713371105746E-2</c:v>
                </c:pt>
                <c:pt idx="3">
                  <c:v>5.3362131648211006E-2</c:v>
                </c:pt>
                <c:pt idx="4">
                  <c:v>4.8620041097288139E-2</c:v>
                </c:pt>
                <c:pt idx="5">
                  <c:v>5.0167356326054263E-2</c:v>
                </c:pt>
                <c:pt idx="6">
                  <c:v>5.1816630484024122E-2</c:v>
                </c:pt>
                <c:pt idx="7">
                  <c:v>5.3385438411038953E-2</c:v>
                </c:pt>
                <c:pt idx="8">
                  <c:v>5.4501180181632226E-2</c:v>
                </c:pt>
                <c:pt idx="9">
                  <c:v>5.2347167064061444E-2</c:v>
                </c:pt>
                <c:pt idx="10">
                  <c:v>5.3823070918475865E-2</c:v>
                </c:pt>
                <c:pt idx="11">
                  <c:v>5.5275041551769523E-2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611-444F-93BF-E0ACE2FF9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40962495"/>
        <c:axId val="1140962975"/>
      </c:lineChart>
      <c:catAx>
        <c:axId val="114096249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Date</a:t>
                </a:r>
                <a:r>
                  <a:rPr lang="en-US" baseline="0"/>
                  <a:t> Group</a:t>
                </a:r>
                <a:endParaRPr lang="en-US"/>
              </a:p>
            </c:rich>
          </c:tx>
          <c:layout>
            <c:manualLayout>
              <c:xMode val="edge"/>
              <c:yMode val="edge"/>
              <c:x val="0.49001268591426073"/>
              <c:y val="0.8740507436570428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0962975"/>
        <c:crosses val="autoZero"/>
        <c:auto val="1"/>
        <c:lblAlgn val="ctr"/>
        <c:lblOffset val="100"/>
        <c:noMultiLvlLbl val="0"/>
      </c:catAx>
      <c:valAx>
        <c:axId val="1140962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Average</a:t>
                </a:r>
                <a:r>
                  <a:rPr lang="en-US" baseline="0"/>
                  <a:t> Standard Devaition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09624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3650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765858-6F98-FFBE-E742-4B50141A9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5B5F87-AD2B-1FEC-90BF-984D207DAD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4DC3B1-CD5D-A24D-303E-7D51CB1527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A32B4-40D9-A0D8-DBFE-2330C68EDF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9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4" Type="http://schemas.openxmlformats.org/officeDocument/2006/relationships/chart" Target="../charts/char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9385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Philosophical Progress and Improvement Across Time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6280190" y="655570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8916055" y="4233862"/>
            <a:ext cx="228469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Cameron Fen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Statistical Analysis: Distance from Ancient Philosophy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Cross Distance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measure the average distance between every point in a time period cluster to every point in the ancient philosophy cluster.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4301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Wasserstein-2 Distance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also use the entropic regularized Wasserstein-2 distance between clusters, based on optimal transport theory.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4833" y="539591"/>
            <a:ext cx="13500735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Results: Increasing Distance from Ancient Philosophy</a:t>
            </a:r>
            <a:endParaRPr lang="en-US" sz="3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606" y="4399240"/>
            <a:ext cx="282416" cy="32277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64833" y="7431762"/>
            <a:ext cx="13500735" cy="258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Both distance metrics show a trend of increasing distance from ancient philosophy over time, suggesting consistent progress and movement away from historical texts.</a:t>
            </a:r>
            <a:endParaRPr lang="en-US" sz="1250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1269E9D-C060-C834-3AB0-CF82E98EA2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2805159"/>
              </p:ext>
            </p:extLst>
          </p:nvPr>
        </p:nvGraphicFramePr>
        <p:xfrm>
          <a:off x="615950" y="1492250"/>
          <a:ext cx="12528550" cy="5499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10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Statistical Significance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2396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903839" y="3123962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Regression Analysis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3968710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Regression of distance on time shows statistically significant positive trend.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2396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795516" y="3123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P-values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09250" y="3614380"/>
            <a:ext cx="332747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Cross distance: p &lt; 0.01, Wasserstein-2 distance: p = 0.012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902285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903839" y="5902285"/>
            <a:ext cx="30114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Non-stationarity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6392704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KPSS test suggests non-stationarity, indicating consistent movement away from ancient philosophy.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2416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Analytic vs Continental Philosophy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35402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Analytic Philosophy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Often considered more "scientific" and precise in its approach to philosophical questions.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Continental Philosophy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26142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Typically more interpretive and focused on broader cultural and historical contexts.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Comparison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Both show similar distances from ancient philosophy, suggesting progress is not unique to analytic approaches.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692440" y="6764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Distance from Ancient Philosophy by Field</a:t>
            </a:r>
            <a:endParaRPr lang="en-US" sz="4450" dirty="0"/>
          </a:p>
        </p:txBody>
      </p:sp>
      <p:sp>
        <p:nvSpPr>
          <p:cNvPr id="13" name="Shape 10"/>
          <p:cNvSpPr/>
          <p:nvPr/>
        </p:nvSpPr>
        <p:spPr>
          <a:xfrm>
            <a:off x="6287810" y="451627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50E52FAA-E05E-A395-1C90-4C72EE9076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90859"/>
              </p:ext>
            </p:extLst>
          </p:nvPr>
        </p:nvGraphicFramePr>
        <p:xfrm>
          <a:off x="7315200" y="2802789"/>
          <a:ext cx="6832600" cy="42457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0" name="Chart 29">
            <a:extLst>
              <a:ext uri="{FF2B5EF4-FFF2-40B4-BE49-F238E27FC236}">
                <a16:creationId xmlns:a16="http://schemas.microsoft.com/office/drawing/2014/main" id="{DF94A507-C935-3126-DA83-212059E01F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638666"/>
              </p:ext>
            </p:extLst>
          </p:nvPr>
        </p:nvGraphicFramePr>
        <p:xfrm>
          <a:off x="802244" y="2802789"/>
          <a:ext cx="6193314" cy="42457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Interpretation of Distance Results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19676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903839" y="3119676"/>
            <a:ext cx="29258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Similar Progress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3610094"/>
            <a:ext cx="304121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Analytic and Continental philosophy show similar distances from ancient texts, suggesting comparable progress.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19676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795516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Time vs Topic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3610094"/>
            <a:ext cx="304121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Date appears more important than topic in determining distance, indicating systematic progress across philosophy.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90657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903839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Exceptions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6396990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Some fields like Pre-Existentialism show temporary retreats, but overall trend continues.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3415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Evidence of Specialization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3644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Increasing Difficulty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 general insights become established, novel insights require deeper understanding of specialized niches.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Measurement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calculate the standard deviation of each embedding dimension over time to measure specialization.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3052" y="473750"/>
            <a:ext cx="9110067" cy="538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Results: Increasing Specialization</a:t>
            </a:r>
            <a:endParaRPr lang="en-US" sz="3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051" y="4039672"/>
            <a:ext cx="301466" cy="34456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3052" y="7261146"/>
            <a:ext cx="13424297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graph shows a general trend of increasing standard deviation in embedding vectors over time, suggesting philosophical texts are becoming more specialized and distinct from one another.</a:t>
            </a:r>
            <a:endParaRPr lang="en-US" sz="1350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2B7ABAC-7578-F5AC-1232-23E99BC54C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6715750"/>
              </p:ext>
            </p:extLst>
          </p:nvPr>
        </p:nvGraphicFramePr>
        <p:xfrm>
          <a:off x="603051" y="1269999"/>
          <a:ext cx="13424297" cy="5884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0784" y="617696"/>
            <a:ext cx="7575233" cy="2100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Interpretation of Specialization Results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270784" y="3306842"/>
            <a:ext cx="392192" cy="392192"/>
          </a:xfrm>
          <a:prstGeom prst="roundRect">
            <a:avLst>
              <a:gd name="adj" fmla="val 2400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887051" y="3306842"/>
            <a:ext cx="3059311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Evidence of Progress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87051" y="4141589"/>
            <a:ext cx="3059311" cy="1792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Increasing specialization suggests agreement on general principles and the need for deeper, specialized knowledge.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0438" y="3306842"/>
            <a:ext cx="392192" cy="392192"/>
          </a:xfrm>
          <a:prstGeom prst="roundRect">
            <a:avLst>
              <a:gd name="adj" fmla="val 2400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786705" y="3306842"/>
            <a:ext cx="3059311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Consistent with Other Fields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86705" y="4141589"/>
            <a:ext cx="3059311" cy="1433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trend is consistent with specialization observed in scientific fields that show clear progress.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0784" y="6410206"/>
            <a:ext cx="392192" cy="392192"/>
          </a:xfrm>
          <a:prstGeom prst="roundRect">
            <a:avLst>
              <a:gd name="adj" fmla="val 2400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887051" y="6410206"/>
            <a:ext cx="5869900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Challenges Random Taste Theory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887051" y="6894790"/>
            <a:ext cx="6958965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Specialization is difficult to explain if changes in philosophical focus are due to random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13584"/>
            <a:ext cx="102061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Limitations and Future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7676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417439" y="5217676"/>
            <a:ext cx="357270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Embedding Limitations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6062424"/>
            <a:ext cx="357270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Text embeddings may not capture all nuances of philosophical arguments.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17676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840611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Sample Size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840611" y="5708094"/>
            <a:ext cx="357270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Expanding the dataset to include more texts could provide more robust results.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17676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63783" y="5217676"/>
            <a:ext cx="357270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Other Humanities Fields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63783" y="6062424"/>
            <a:ext cx="357270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Applying similar analysis to other humanities disciplines could yield interesting comparisons.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The Debate Over Progress in Philosophy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Skeptical 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Some argue philosophy has made no real progress, only changes in opinion. This view is especially prevalent in qualitative fields like the humanities.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88594"/>
            <a:ext cx="37601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Evidence of Progress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6973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However, new tools in machine learning and natural language processing now allow us to quantify and measure suggestive evidence of progress in previously qualitative fields like philosophy.</a:t>
            </a:r>
            <a:endParaRPr lang="en-US" sz="17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811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8669" y="3393043"/>
            <a:ext cx="13073063" cy="1390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Broader Implications for the Humanities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8669" y="5367695"/>
            <a:ext cx="389334" cy="389334"/>
          </a:xfrm>
          <a:prstGeom prst="roundRect">
            <a:avLst>
              <a:gd name="adj" fmla="val 240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390412" y="5367695"/>
            <a:ext cx="3597712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Quantitative Analysis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390412" y="6196489"/>
            <a:ext cx="3597712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Similar methods could be applied to other humanities fields to measure progress and evolution of ideas.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0532" y="5367695"/>
            <a:ext cx="389334" cy="389334"/>
          </a:xfrm>
          <a:prstGeom prst="roundRect">
            <a:avLst>
              <a:gd name="adj" fmla="val 240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822275" y="5367695"/>
            <a:ext cx="3430429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Bridging Disciplines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5822275" y="5848826"/>
            <a:ext cx="3597712" cy="1067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approach demonstrates the value of applying scientific methods to humanistic inquiry.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2396" y="5367695"/>
            <a:ext cx="389334" cy="389334"/>
          </a:xfrm>
          <a:prstGeom prst="roundRect">
            <a:avLst>
              <a:gd name="adj" fmla="val 240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54139" y="5367695"/>
            <a:ext cx="3597712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Challenging Relativism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254139" y="6196489"/>
            <a:ext cx="3597712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Evidence of progress in philosophy challenges extreme relativist positions in the humanities.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664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Conclusion: Evidence of Philosophical Progress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829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417439" y="3478292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Directional Movement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4323040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Consistent trend of philosophical texts moving away from ancient works over time.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47829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309116" y="3478292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Increasing Specialization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4323040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Growing complexity and specialization in philosophical topics.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256615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417439" y="6256615"/>
            <a:ext cx="39954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Measurable Advances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17439" y="6747034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Quantitative evidence of progress in a traditionally qualitative field.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3641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Conditions for Improvement Over Time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7492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60477" y="5834301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749290"/>
            <a:ext cx="38161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Better Ideas Adopted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6239708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Ideas that are more likely to be good are more likely to be adopted than ideas that are less good.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57492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541776" y="5834301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5749290"/>
            <a:ext cx="41542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Finding New Ideas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65783" y="6239708"/>
            <a:ext cx="56709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 a field with progress, new ideas are more likely to come from undiscovered areas, rather than areas where previous books have been written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894" y="1045250"/>
            <a:ext cx="7715012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Examples of Progress in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0894" y="2627233"/>
            <a:ext cx="510302" cy="5103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0894" y="334160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Movies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200894" y="3782854"/>
            <a:ext cx="370439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Improved storytelling techniques and formulas for engaging audiences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1395" y="2627233"/>
            <a:ext cx="510302" cy="5103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1395" y="334160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Basketball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0211395" y="3782854"/>
            <a:ext cx="370451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Better preparation, skills, athleticism, and strategies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0894" y="5048607"/>
            <a:ext cx="510302" cy="5103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0894" y="576298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Logic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200894" y="6204228"/>
            <a:ext cx="370439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analytic philosophy addressing flaws in older logical systems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10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Methodology: Text Embeddings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2396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417439" y="3123962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Vector Representation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3968710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Text embeddings map words, sentences, or paragraphs into vectors that represent their meaning.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12396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309116" y="3123962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Semantic Understanding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3968710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Vectors that are closer to one another have similar meaning, allowing quantitative analysis of text.</a:t>
            </a:r>
            <a:endParaRPr lang="en-US" sz="1750" dirty="0"/>
          </a:p>
        </p:txBody>
      </p:sp>
      <p:pic>
        <p:nvPicPr>
          <p:cNvPr id="1026" name="Picture 2" descr="Dot Product">
            <a:extLst>
              <a:ext uri="{FF2B5EF4-FFF2-40B4-BE49-F238E27FC236}">
                <a16:creationId xmlns:a16="http://schemas.microsoft.com/office/drawing/2014/main" id="{39FEA634-1158-E84E-EC4B-1FBF831BC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847" y="5910976"/>
            <a:ext cx="3995023" cy="1640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1142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Text Embeddings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example, the vector for “king” minus “man” plus  “woman” is close to the vector for “queen”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38663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Tried and True Method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Two of the seminal papers in the field, word2vec and BERT have a total of 150,000 citations</a:t>
            </a:r>
            <a:endParaRPr lang="en-US" sz="175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10952BC4-3717-FBB2-5808-92BCE13B9969}"/>
              </a:ext>
            </a:extLst>
          </p:cNvPr>
          <p:cNvSpPr/>
          <p:nvPr/>
        </p:nvSpPr>
        <p:spPr>
          <a:xfrm>
            <a:off x="793790" y="3642359"/>
            <a:ext cx="637139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Machine Understanding of Text Meaning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897582" y="6097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Jina AI Model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4133135" y="6656306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use the Jina AI embedding model to convert philosophical texts into 32-dimensional vectors and then measure the distance between different texts and examine trends over time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DD548-1C73-2877-DAA4-628E5D442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1B590EA-9A2B-0C1E-2994-8792F41BDA62}"/>
              </a:ext>
            </a:extLst>
          </p:cNvPr>
          <p:cNvSpPr/>
          <p:nvPr/>
        </p:nvSpPr>
        <p:spPr>
          <a:xfrm>
            <a:off x="793790" y="2721412"/>
            <a:ext cx="91142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Visualization: UMAP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CA8132B0-A12B-8005-A63D-0C52BA3BCAEE}"/>
              </a:ext>
            </a:extLst>
          </p:cNvPr>
          <p:cNvSpPr/>
          <p:nvPr/>
        </p:nvSpPr>
        <p:spPr>
          <a:xfrm>
            <a:off x="793790" y="3997166"/>
            <a:ext cx="45529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Dimensionality Reduction</a:t>
            </a:r>
            <a:endParaRPr lang="en-US" sz="22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78E320AE-8745-957C-E053-C5A931F6175B}"/>
              </a:ext>
            </a:extLst>
          </p:cNvPr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use UMAP to reduce the 32-dimensional embeddings to 2D for visualization purposes.</a:t>
            </a:r>
            <a:endParaRPr lang="en-US" sz="17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93592F5A-3568-0DE4-301F-70F106F7D382}"/>
              </a:ext>
            </a:extLst>
          </p:cNvPr>
          <p:cNvSpPr/>
          <p:nvPr/>
        </p:nvSpPr>
        <p:spPr>
          <a:xfrm>
            <a:off x="7599521" y="3997166"/>
            <a:ext cx="38663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Topological Structure</a:t>
            </a:r>
            <a:endParaRPr lang="en-US" sz="22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634DD117-D5CE-E759-81E0-BA3D58E0D11A}"/>
              </a:ext>
            </a:extLst>
          </p:cNvPr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UMAP maintains the topological structure, keeping clustered points together and outliers separate.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780532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40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453" y="3337084"/>
            <a:ext cx="13099494" cy="1367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Directionality in Philosophical Progress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453" y="5032177"/>
            <a:ext cx="4366498" cy="8748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4171" y="6235065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Ancient Texts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4171" y="6707981"/>
            <a:ext cx="3929063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Embeddings of ancient philosophical texts cluster together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951" y="5032177"/>
            <a:ext cx="4366498" cy="8748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0669" y="6235065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Gradual Shift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5350669" y="6707981"/>
            <a:ext cx="3929063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Embeddings show a gradual shift in content and style over time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8449" y="5032177"/>
            <a:ext cx="4366498" cy="8748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167" y="6235065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Modern Texts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9717167" y="6707981"/>
            <a:ext cx="3929063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philosophical texts cluster further away from ancient texts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4E846802-C67C-2C94-B0C6-97A183409D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184" y="554989"/>
            <a:ext cx="6829266" cy="554577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0"/>
          <p:cNvSpPr/>
          <p:nvPr/>
        </p:nvSpPr>
        <p:spPr>
          <a:xfrm>
            <a:off x="6270784" y="792837"/>
            <a:ext cx="7575233" cy="2100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Evidence of Progress: Directionality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270784" y="3481983"/>
            <a:ext cx="392192" cy="392192"/>
          </a:xfrm>
          <a:prstGeom prst="roundRect">
            <a:avLst>
              <a:gd name="adj" fmla="val 2400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887051" y="3481983"/>
            <a:ext cx="3047643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Consistent Trend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62501" y="6111279"/>
            <a:ext cx="4898549" cy="1792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Lower/darker numbers are older, starting with ancient Greece and ending in the early 1970s.  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0438" y="3481983"/>
            <a:ext cx="392192" cy="392192"/>
          </a:xfrm>
          <a:prstGeom prst="roundRect">
            <a:avLst>
              <a:gd name="adj" fmla="val 2400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786705" y="3481983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Not Random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86705" y="3966567"/>
            <a:ext cx="3059311" cy="1075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directionality suggests, at least, a preference for novelty and directionality rather than random changes in taste.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0784" y="6235184"/>
            <a:ext cx="392192" cy="392192"/>
          </a:xfrm>
          <a:prstGeom prst="roundRect">
            <a:avLst>
              <a:gd name="adj" fmla="val 2400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887051" y="6235184"/>
            <a:ext cx="3426262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Building on Insights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887051" y="6719768"/>
            <a:ext cx="6958965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Argue, new philosophy builds on accepted insights, moving further from ancient texts as new knowledge accumulates.</a:t>
            </a:r>
            <a:endParaRPr lang="en-US" sz="1750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45D8B07-8046-B4AE-1E2C-3ECB41E6DA55}"/>
              </a:ext>
            </a:extLst>
          </p:cNvPr>
          <p:cNvSpPr/>
          <p:nvPr/>
        </p:nvSpPr>
        <p:spPr>
          <a:xfrm rot="20008951">
            <a:off x="1801852" y="3285886"/>
            <a:ext cx="2159000" cy="392192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65C97D75-D0E2-15D6-C948-DAB141E15C11}"/>
              </a:ext>
            </a:extLst>
          </p:cNvPr>
          <p:cNvSpPr/>
          <p:nvPr/>
        </p:nvSpPr>
        <p:spPr>
          <a:xfrm>
            <a:off x="7039451" y="4118967"/>
            <a:ext cx="3059311" cy="1792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Visualization shows a consistent trend of philosophical texts moving away from ancient works over time.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1003</Words>
  <Application>Microsoft Office PowerPoint</Application>
  <PresentationFormat>Custom</PresentationFormat>
  <Paragraphs>144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Open Sans</vt:lpstr>
      <vt:lpstr>Arial</vt:lpstr>
      <vt:lpstr>Unbounded Bold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cameron fen</cp:lastModifiedBy>
  <cp:revision>4</cp:revision>
  <dcterms:created xsi:type="dcterms:W3CDTF">2024-12-31T19:17:23Z</dcterms:created>
  <dcterms:modified xsi:type="dcterms:W3CDTF">2024-12-31T21:08:14Z</dcterms:modified>
</cp:coreProperties>
</file>